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27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1054" y="3688082"/>
            <a:ext cx="5610383" cy="3318745"/>
          </a:xfrm>
        </p:spPr>
        <p:txBody>
          <a:bodyPr anchor="b">
            <a:normAutofit/>
          </a:bodyPr>
          <a:lstStyle>
            <a:lvl1pPr>
              <a:defRPr sz="459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54" y="7006825"/>
            <a:ext cx="5610383" cy="165188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8"/>
          <p:cNvSpPr/>
          <p:nvPr/>
        </p:nvSpPr>
        <p:spPr bwMode="auto">
          <a:xfrm>
            <a:off x="-26961" y="6337699"/>
            <a:ext cx="1186152" cy="1146612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9834" y="6643327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8778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1" y="915361"/>
            <a:ext cx="5600819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53" y="3129280"/>
            <a:ext cx="5603187" cy="5540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7133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042691"/>
            <a:ext cx="5603187" cy="2154240"/>
          </a:xfrm>
        </p:spPr>
        <p:txBody>
          <a:bodyPr anchor="b"/>
          <a:lstStyle>
            <a:lvl1pPr algn="l">
              <a:defRPr sz="3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5252720"/>
            <a:ext cx="5603187" cy="1261920"/>
          </a:xfrm>
        </p:spPr>
        <p:txBody>
          <a:bodyPr anchor="t"/>
          <a:lstStyle>
            <a:lvl1pPr marL="0" indent="0" algn="l">
              <a:buNone/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636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1054" y="3133836"/>
            <a:ext cx="2717901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6711" y="3133836"/>
            <a:ext cx="2717529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7632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549" y="3265718"/>
            <a:ext cx="2443407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1053" y="4110903"/>
            <a:ext cx="2717902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7731" y="3260984"/>
            <a:ext cx="2442253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33658" y="4106169"/>
            <a:ext cx="2716328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1614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1807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6733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654263"/>
            <a:ext cx="2235146" cy="1431924"/>
          </a:xfrm>
        </p:spPr>
        <p:txBody>
          <a:bodyPr anchor="b"/>
          <a:lstStyle>
            <a:lvl1pPr algn="l">
              <a:defRPr sz="1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1970" y="654264"/>
            <a:ext cx="3222270" cy="7941946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2344632"/>
            <a:ext cx="2235146" cy="6251573"/>
          </a:xfrm>
        </p:spPr>
        <p:txBody>
          <a:bodyPr/>
          <a:lstStyle>
            <a:lvl1pPr marL="0" indent="0">
              <a:buNone/>
              <a:defRPr sz="119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0624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7040880"/>
            <a:ext cx="5603187" cy="831216"/>
          </a:xfrm>
        </p:spPr>
        <p:txBody>
          <a:bodyPr anchor="b">
            <a:normAutofit/>
          </a:bodyPr>
          <a:lstStyle>
            <a:lvl1pPr algn="l">
              <a:defRPr sz="2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51053" y="931282"/>
            <a:ext cx="5603187" cy="5653956"/>
          </a:xfrm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872096"/>
            <a:ext cx="5603187" cy="724111"/>
          </a:xfrm>
        </p:spPr>
        <p:txBody>
          <a:bodyPr>
            <a:normAutofit/>
          </a:bodyPr>
          <a:lstStyle>
            <a:lvl1pPr marL="0" indent="0">
              <a:buNone/>
              <a:defRPr sz="102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2272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894080"/>
            <a:ext cx="5603187" cy="4571659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2032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53576" y="5140960"/>
            <a:ext cx="4805805" cy="558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4379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576322"/>
            <a:ext cx="5603187" cy="3996439"/>
          </a:xfrm>
        </p:spPr>
        <p:txBody>
          <a:bodyPr anchor="b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4043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85048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85048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808291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4" y="920197"/>
            <a:ext cx="5603186" cy="4224029"/>
          </a:xfrm>
        </p:spPr>
        <p:txBody>
          <a:bodyPr anchor="ctr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03187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47914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7332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46755" y="920196"/>
            <a:ext cx="1407712" cy="774959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51054" y="920196"/>
            <a:ext cx="4008896" cy="77495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3646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35280"/>
            <a:ext cx="1684020" cy="9736654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7358" y="418"/>
            <a:ext cx="1659431" cy="10051020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55448" cy="10058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3129280"/>
            <a:ext cx="5603187" cy="5699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6540" y="8998132"/>
            <a:ext cx="651423" cy="542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51053" y="8999187"/>
            <a:ext cx="485901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34544" y="1155416"/>
            <a:ext cx="497231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2032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388620" rtl="0" eaLnBrk="1" latinLnBrk="0" hangingPunct="1">
        <a:spcBef>
          <a:spcPct val="0"/>
        </a:spcBef>
        <a:buNone/>
        <a:defRPr sz="306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91465" indent="-291465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53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1508" indent="-242888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715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601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4879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13741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52603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9146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3032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971540" cy="5257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420"/>
              </a:lnSpc>
              <a:spcBef>
                <a:spcPts val="100"/>
              </a:spcBef>
            </a:pPr>
            <a:r>
              <a:rPr sz="1200" b="1" spc="80" dirty="0">
                <a:latin typeface="Cambria"/>
                <a:cs typeface="Cambria"/>
              </a:rPr>
              <a:t>Unit:</a:t>
            </a:r>
            <a:r>
              <a:rPr sz="1200" b="1" spc="9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4</a:t>
            </a:r>
            <a:endParaRPr sz="1200">
              <a:latin typeface="Cambria"/>
              <a:cs typeface="Cambria"/>
            </a:endParaRPr>
          </a:p>
          <a:p>
            <a:pPr marL="1922145" marR="1915160" algn="ctr">
              <a:lnSpc>
                <a:spcPts val="1420"/>
              </a:lnSpc>
              <a:spcBef>
                <a:spcPts val="45"/>
              </a:spcBef>
            </a:pPr>
            <a:r>
              <a:rPr sz="1200" b="1" spc="80" dirty="0">
                <a:latin typeface="Cambria"/>
                <a:cs typeface="Cambria"/>
              </a:rPr>
              <a:t>Input-Output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Organization </a:t>
            </a:r>
            <a:r>
              <a:rPr sz="1200" b="1" spc="-25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Lecture-3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ts val="1345"/>
              </a:lnSpc>
            </a:pPr>
            <a:r>
              <a:rPr sz="1200" b="1" spc="65" dirty="0">
                <a:latin typeface="Cambria"/>
                <a:cs typeface="Cambria"/>
              </a:rPr>
              <a:t>Modes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120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Data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50" dirty="0">
                <a:latin typeface="Cambria"/>
                <a:cs typeface="Cambria"/>
              </a:rPr>
              <a:t>Transfer</a:t>
            </a:r>
            <a:endParaRPr sz="1200">
              <a:latin typeface="Cambria"/>
              <a:cs typeface="Cambria"/>
            </a:endParaRPr>
          </a:p>
          <a:p>
            <a:pPr marL="12700" marR="6350" algn="just">
              <a:lnSpc>
                <a:spcPct val="97700"/>
              </a:lnSpc>
              <a:spcBef>
                <a:spcPts val="20"/>
              </a:spcBef>
            </a:pPr>
            <a:r>
              <a:rPr sz="1200" spc="80" dirty="0">
                <a:latin typeface="Cambria"/>
                <a:cs typeface="Cambria"/>
              </a:rPr>
              <a:t>Binary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information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received</a:t>
            </a:r>
            <a:r>
              <a:rPr sz="1200" spc="50" dirty="0">
                <a:latin typeface="Cambria"/>
                <a:cs typeface="Cambria"/>
              </a:rPr>
              <a:t> from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external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device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  </a:t>
            </a:r>
            <a:r>
              <a:rPr sz="1200" spc="85" dirty="0">
                <a:latin typeface="Cambria"/>
                <a:cs typeface="Cambria"/>
              </a:rPr>
              <a:t>usually  </a:t>
            </a:r>
            <a:r>
              <a:rPr sz="1200" spc="55" dirty="0">
                <a:latin typeface="Cambria"/>
                <a:cs typeface="Cambria"/>
              </a:rPr>
              <a:t>stored 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25" dirty="0">
                <a:latin typeface="Cambria"/>
                <a:cs typeface="Cambria"/>
              </a:rPr>
              <a:t>for </a:t>
            </a:r>
            <a:r>
              <a:rPr sz="1200" spc="50" dirty="0">
                <a:latin typeface="Cambria"/>
                <a:cs typeface="Cambria"/>
              </a:rPr>
              <a:t>later </a:t>
            </a:r>
            <a:r>
              <a:rPr sz="1200" spc="70" dirty="0">
                <a:latin typeface="Cambria"/>
                <a:cs typeface="Cambria"/>
              </a:rPr>
              <a:t>processing. </a:t>
            </a:r>
            <a:r>
              <a:rPr sz="1200" spc="60" dirty="0">
                <a:latin typeface="Cambria"/>
                <a:cs typeface="Cambria"/>
              </a:rPr>
              <a:t>Information transferred </a:t>
            </a:r>
            <a:r>
              <a:rPr sz="1200" spc="50" dirty="0">
                <a:latin typeface="Cambria"/>
                <a:cs typeface="Cambria"/>
              </a:rPr>
              <a:t>from </a:t>
            </a:r>
            <a:r>
              <a:rPr sz="1200" spc="65" dirty="0">
                <a:latin typeface="Cambria"/>
                <a:cs typeface="Cambria"/>
              </a:rPr>
              <a:t>the central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into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60" dirty="0">
                <a:latin typeface="Cambria"/>
                <a:cs typeface="Cambria"/>
              </a:rPr>
              <a:t>external </a:t>
            </a:r>
            <a:r>
              <a:rPr sz="1200" spc="45" dirty="0">
                <a:latin typeface="Cambria"/>
                <a:cs typeface="Cambria"/>
              </a:rPr>
              <a:t>device </a:t>
            </a:r>
            <a:r>
              <a:rPr sz="1200" spc="55" dirty="0">
                <a:latin typeface="Cambria"/>
                <a:cs typeface="Cambria"/>
              </a:rPr>
              <a:t>originates </a:t>
            </a:r>
            <a:r>
              <a:rPr sz="1200" spc="70" dirty="0">
                <a:latin typeface="Cambria"/>
                <a:cs typeface="Cambria"/>
              </a:rPr>
              <a:t>in the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90" dirty="0">
                <a:latin typeface="Cambria"/>
                <a:cs typeface="Cambria"/>
              </a:rPr>
              <a:t>unit. 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145" dirty="0">
                <a:latin typeface="Cambria"/>
                <a:cs typeface="Cambria"/>
              </a:rPr>
              <a:t>CPU </a:t>
            </a:r>
            <a:r>
              <a:rPr sz="1200" spc="50" dirty="0">
                <a:latin typeface="Cambria"/>
                <a:cs typeface="Cambria"/>
              </a:rPr>
              <a:t>merely </a:t>
            </a:r>
            <a:r>
              <a:rPr sz="1200" spc="75" dirty="0">
                <a:latin typeface="Cambria"/>
                <a:cs typeface="Cambria"/>
              </a:rPr>
              <a:t>executes 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10" dirty="0">
                <a:latin typeface="Cambria"/>
                <a:cs typeface="Cambria"/>
              </a:rPr>
              <a:t>I/O </a:t>
            </a:r>
            <a:r>
              <a:rPr sz="1200" spc="75" dirty="0">
                <a:latin typeface="Cambria"/>
                <a:cs typeface="Cambria"/>
              </a:rPr>
              <a:t>instructions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90" dirty="0">
                <a:latin typeface="Cambria"/>
                <a:cs typeface="Cambria"/>
              </a:rPr>
              <a:t>may </a:t>
            </a:r>
            <a:r>
              <a:rPr sz="1200" spc="70" dirty="0">
                <a:latin typeface="Cambria"/>
                <a:cs typeface="Cambria"/>
              </a:rPr>
              <a:t>accept the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60" dirty="0">
                <a:latin typeface="Cambria"/>
                <a:cs typeface="Cambria"/>
              </a:rPr>
              <a:t>temporarily, </a:t>
            </a:r>
            <a:r>
              <a:rPr sz="1200" spc="90" dirty="0">
                <a:latin typeface="Cambria"/>
                <a:cs typeface="Cambria"/>
              </a:rPr>
              <a:t>but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ultimate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source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destination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unit.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ts val="1390"/>
              </a:lnSpc>
            </a:pPr>
            <a:r>
              <a:rPr sz="1200" spc="105" dirty="0">
                <a:solidFill>
                  <a:srgbClr val="C00000"/>
                </a:solidFill>
                <a:latin typeface="Cambria"/>
                <a:cs typeface="Cambria"/>
              </a:rPr>
              <a:t>Data </a:t>
            </a:r>
            <a:r>
              <a:rPr sz="1200" spc="16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transfer </a:t>
            </a:r>
            <a:r>
              <a:rPr sz="1200" spc="20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between </a:t>
            </a:r>
            <a:r>
              <a:rPr sz="1200" spc="2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19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central </a:t>
            </a:r>
            <a:r>
              <a:rPr sz="1200" spc="2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computer </a:t>
            </a:r>
            <a:r>
              <a:rPr sz="1200" spc="19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and </a:t>
            </a:r>
            <a:r>
              <a:rPr sz="1200" spc="16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2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I/O </a:t>
            </a:r>
            <a:r>
              <a:rPr sz="1200" spc="15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devices </a:t>
            </a:r>
            <a:r>
              <a:rPr sz="1200" spc="21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may </a:t>
            </a:r>
            <a:r>
              <a:rPr sz="1200" spc="18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be</a:t>
            </a:r>
            <a:endParaRPr sz="1200">
              <a:latin typeface="Cambria"/>
              <a:cs typeface="Cambria"/>
            </a:endParaRPr>
          </a:p>
          <a:p>
            <a:pPr marL="12700" marR="5715">
              <a:lnSpc>
                <a:spcPts val="1400"/>
              </a:lnSpc>
              <a:spcBef>
                <a:spcPts val="70"/>
              </a:spcBef>
            </a:pP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handled</a:t>
            </a:r>
            <a:r>
              <a:rPr sz="1200" spc="29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in</a:t>
            </a:r>
            <a:r>
              <a:rPr sz="1200" spc="29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a</a:t>
            </a:r>
            <a:r>
              <a:rPr sz="1200" spc="29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variety</a:t>
            </a:r>
            <a:r>
              <a:rPr sz="1200" spc="29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1200" spc="3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modes</a:t>
            </a:r>
            <a:r>
              <a:rPr sz="1200" spc="85" dirty="0">
                <a:latin typeface="Cambria"/>
                <a:cs typeface="Cambria"/>
              </a:rPr>
              <a:t>.</a:t>
            </a:r>
            <a:r>
              <a:rPr sz="1200" spc="29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Some</a:t>
            </a:r>
            <a:r>
              <a:rPr sz="1200" spc="29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modes</a:t>
            </a:r>
            <a:r>
              <a:rPr sz="1200" spc="29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use</a:t>
            </a:r>
            <a:r>
              <a:rPr sz="1200" spc="29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300" dirty="0">
                <a:latin typeface="Cambria"/>
                <a:cs typeface="Cambria"/>
              </a:rPr>
              <a:t> </a:t>
            </a:r>
            <a:r>
              <a:rPr sz="1200" spc="140" dirty="0">
                <a:latin typeface="Cambria"/>
                <a:cs typeface="Cambria"/>
              </a:rPr>
              <a:t>CPU</a:t>
            </a:r>
            <a:r>
              <a:rPr sz="1200" spc="29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29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29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intermediate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path,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others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directly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unit.</a:t>
            </a:r>
            <a:endParaRPr sz="1200">
              <a:latin typeface="Cambria"/>
              <a:cs typeface="Cambria"/>
            </a:endParaRPr>
          </a:p>
          <a:p>
            <a:pPr marL="12700" marR="10160">
              <a:lnSpc>
                <a:spcPts val="1400"/>
              </a:lnSpc>
              <a:spcBef>
                <a:spcPts val="20"/>
              </a:spcBef>
            </a:pPr>
            <a:r>
              <a:rPr sz="1200" b="1" spc="75" dirty="0">
                <a:latin typeface="Cambria"/>
                <a:cs typeface="Cambria"/>
              </a:rPr>
              <a:t>Data</a:t>
            </a:r>
            <a:r>
              <a:rPr sz="1200" b="1" spc="95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transfer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to</a:t>
            </a:r>
            <a:r>
              <a:rPr sz="1200" b="1" spc="43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and</a:t>
            </a:r>
            <a:r>
              <a:rPr sz="1200" b="1" spc="10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from</a:t>
            </a:r>
            <a:r>
              <a:rPr sz="1200" b="1" spc="110" dirty="0">
                <a:latin typeface="Cambria"/>
                <a:cs typeface="Cambria"/>
              </a:rPr>
              <a:t> </a:t>
            </a:r>
            <a:r>
              <a:rPr sz="1200" b="1" spc="45" dirty="0">
                <a:latin typeface="Cambria"/>
                <a:cs typeface="Cambria"/>
              </a:rPr>
              <a:t>peripherals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95" dirty="0">
                <a:latin typeface="Cambria"/>
                <a:cs typeface="Cambria"/>
              </a:rPr>
              <a:t>may</a:t>
            </a:r>
            <a:r>
              <a:rPr sz="1200" b="1" spc="430" dirty="0">
                <a:latin typeface="Cambria"/>
                <a:cs typeface="Cambria"/>
              </a:rPr>
              <a:t> </a:t>
            </a:r>
            <a:r>
              <a:rPr sz="1200" b="1" spc="30" dirty="0">
                <a:latin typeface="Cambria"/>
                <a:cs typeface="Cambria"/>
              </a:rPr>
              <a:t>be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handled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in</a:t>
            </a:r>
            <a:r>
              <a:rPr sz="1200" b="1" spc="10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one</a:t>
            </a:r>
            <a:r>
              <a:rPr sz="1200" b="1" spc="10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11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three </a:t>
            </a:r>
            <a:r>
              <a:rPr sz="1200" b="1" spc="-250" dirty="0">
                <a:latin typeface="Cambria"/>
                <a:cs typeface="Cambria"/>
              </a:rPr>
              <a:t> </a:t>
            </a:r>
            <a:r>
              <a:rPr sz="1200" b="1" spc="45" dirty="0">
                <a:latin typeface="Cambria"/>
                <a:cs typeface="Cambria"/>
              </a:rPr>
              <a:t>possible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modes: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55" dirty="0">
                <a:latin typeface="Cambria"/>
                <a:cs typeface="Cambria"/>
              </a:rPr>
              <a:t>Programmed</a:t>
            </a:r>
            <a:r>
              <a:rPr sz="1200" b="1" spc="105" dirty="0">
                <a:latin typeface="Cambria"/>
                <a:cs typeface="Cambria"/>
              </a:rPr>
              <a:t> </a:t>
            </a:r>
            <a:r>
              <a:rPr sz="1200" b="1" spc="95" dirty="0">
                <a:latin typeface="Cambria"/>
                <a:cs typeface="Cambria"/>
              </a:rPr>
              <a:t>I/O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5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60" dirty="0">
                <a:latin typeface="Cambria"/>
                <a:cs typeface="Cambria"/>
              </a:rPr>
              <a:t>Interrupt-initiated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95" dirty="0">
                <a:latin typeface="Cambria"/>
                <a:cs typeface="Cambria"/>
              </a:rPr>
              <a:t>I/O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5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70" dirty="0">
                <a:latin typeface="Cambria"/>
                <a:cs typeface="Cambria"/>
              </a:rPr>
              <a:t>Direct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Memory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90" dirty="0">
                <a:latin typeface="Cambria"/>
                <a:cs typeface="Cambria"/>
              </a:rPr>
              <a:t>Access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5" dirty="0">
                <a:latin typeface="Cambria"/>
                <a:cs typeface="Cambria"/>
              </a:rPr>
              <a:t>(DMA)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Symbol"/>
              <a:buChar char=""/>
            </a:pPr>
            <a:endParaRPr sz="1200">
              <a:latin typeface="Cambria"/>
              <a:cs typeface="Cambria"/>
            </a:endParaRPr>
          </a:p>
          <a:p>
            <a:pPr marL="12700" marR="5715" algn="just">
              <a:lnSpc>
                <a:spcPct val="97800"/>
              </a:lnSpc>
            </a:pPr>
            <a:r>
              <a:rPr sz="1200" b="1" spc="55" dirty="0">
                <a:solidFill>
                  <a:srgbClr val="C00000"/>
                </a:solidFill>
                <a:latin typeface="Cambria"/>
                <a:cs typeface="Cambria"/>
              </a:rPr>
              <a:t>Programmed</a:t>
            </a:r>
            <a:r>
              <a:rPr sz="1200" b="1" spc="6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spc="90" dirty="0">
                <a:solidFill>
                  <a:srgbClr val="C00000"/>
                </a:solidFill>
                <a:latin typeface="Cambria"/>
                <a:cs typeface="Cambria"/>
              </a:rPr>
              <a:t>I/O:</a:t>
            </a:r>
            <a:r>
              <a:rPr sz="1200" b="1" spc="9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due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result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 </a:t>
            </a:r>
            <a:r>
              <a:rPr sz="1200" spc="110" dirty="0">
                <a:latin typeface="Cambria"/>
                <a:cs typeface="Cambria"/>
              </a:rPr>
              <a:t>I/O  </a:t>
            </a:r>
            <a:r>
              <a:rPr sz="1200" spc="75" dirty="0">
                <a:latin typeface="Cambria"/>
                <a:cs typeface="Cambria"/>
              </a:rPr>
              <a:t>instructions  </a:t>
            </a:r>
            <a:r>
              <a:rPr sz="1200" spc="85" dirty="0">
                <a:latin typeface="Cambria"/>
                <a:cs typeface="Cambria"/>
              </a:rPr>
              <a:t>that 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written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 the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70" dirty="0">
                <a:latin typeface="Cambria"/>
                <a:cs typeface="Cambria"/>
              </a:rPr>
              <a:t>program. </a:t>
            </a:r>
            <a:r>
              <a:rPr sz="1200" spc="120" dirty="0">
                <a:solidFill>
                  <a:srgbClr val="00AF50"/>
                </a:solidFill>
                <a:latin typeface="Cambria"/>
                <a:cs typeface="Cambria"/>
              </a:rPr>
              <a:t>Each </a:t>
            </a:r>
            <a:r>
              <a:rPr sz="1200" spc="80" dirty="0">
                <a:solidFill>
                  <a:srgbClr val="00AF50"/>
                </a:solidFill>
                <a:latin typeface="Cambria"/>
                <a:cs typeface="Cambria"/>
              </a:rPr>
              <a:t>data </a:t>
            </a:r>
            <a:r>
              <a:rPr sz="1200" spc="60" dirty="0">
                <a:solidFill>
                  <a:srgbClr val="00AF50"/>
                </a:solidFill>
                <a:latin typeface="Cambria"/>
                <a:cs typeface="Cambria"/>
              </a:rPr>
              <a:t>item transfer </a:t>
            </a:r>
            <a:r>
              <a:rPr sz="1200" spc="65" dirty="0">
                <a:solidFill>
                  <a:srgbClr val="00AF50"/>
                </a:solidFill>
                <a:latin typeface="Cambria"/>
                <a:cs typeface="Cambria"/>
              </a:rPr>
              <a:t>is </a:t>
            </a:r>
            <a:r>
              <a:rPr sz="1200" spc="55" dirty="0">
                <a:solidFill>
                  <a:srgbClr val="00AF50"/>
                </a:solidFill>
                <a:latin typeface="Cambria"/>
                <a:cs typeface="Cambria"/>
              </a:rPr>
              <a:t>initiated </a:t>
            </a:r>
            <a:r>
              <a:rPr sz="1200" spc="60" dirty="0">
                <a:solidFill>
                  <a:srgbClr val="00AF50"/>
                </a:solidFill>
                <a:latin typeface="Cambria"/>
                <a:cs typeface="Cambria"/>
              </a:rPr>
              <a:t>by </a:t>
            </a:r>
            <a:r>
              <a:rPr sz="1200" spc="110" dirty="0">
                <a:solidFill>
                  <a:srgbClr val="00AF50"/>
                </a:solidFill>
                <a:latin typeface="Cambria"/>
                <a:cs typeface="Cambria"/>
              </a:rPr>
              <a:t>an </a:t>
            </a:r>
            <a:r>
              <a:rPr sz="1200" spc="114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00AF50"/>
                </a:solidFill>
                <a:latin typeface="Cambria"/>
                <a:cs typeface="Cambria"/>
              </a:rPr>
              <a:t>instruction in the program. </a:t>
            </a:r>
            <a:r>
              <a:rPr sz="1200" spc="90" dirty="0">
                <a:latin typeface="Cambria"/>
                <a:cs typeface="Cambria"/>
              </a:rPr>
              <a:t>Usually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transfer</a:t>
            </a:r>
            <a:r>
              <a:rPr sz="1200" spc="65" dirty="0">
                <a:latin typeface="Cambria"/>
                <a:cs typeface="Cambria"/>
              </a:rPr>
              <a:t> is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140" dirty="0">
                <a:latin typeface="Cambria"/>
                <a:cs typeface="Cambria"/>
              </a:rPr>
              <a:t>CPU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and 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memory.</a:t>
            </a:r>
            <a:endParaRPr sz="1200">
              <a:latin typeface="Cambria"/>
              <a:cs typeface="Cambria"/>
            </a:endParaRPr>
          </a:p>
          <a:p>
            <a:pPr marL="469265" marR="7620" indent="-228600" algn="just">
              <a:lnSpc>
                <a:spcPts val="1420"/>
              </a:lnSpc>
              <a:spcBef>
                <a:spcPts val="10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75" dirty="0">
                <a:latin typeface="Cambria"/>
                <a:cs typeface="Cambria"/>
              </a:rPr>
              <a:t>In this </a:t>
            </a:r>
            <a:r>
              <a:rPr sz="1200" spc="95" dirty="0">
                <a:latin typeface="Cambria"/>
                <a:cs typeface="Cambria"/>
              </a:rPr>
              <a:t>case, </a:t>
            </a:r>
            <a:r>
              <a:rPr sz="1200" spc="35" dirty="0">
                <a:latin typeface="Cambria"/>
                <a:cs typeface="Cambria"/>
              </a:rPr>
              <a:t>it </a:t>
            </a:r>
            <a:r>
              <a:rPr sz="1200" spc="55" dirty="0">
                <a:latin typeface="Cambria"/>
                <a:cs typeface="Cambria"/>
              </a:rPr>
              <a:t>requires </a:t>
            </a:r>
            <a:r>
              <a:rPr sz="1200" spc="85" dirty="0">
                <a:latin typeface="Cambria"/>
                <a:cs typeface="Cambria"/>
              </a:rPr>
              <a:t>constant </a:t>
            </a:r>
            <a:r>
              <a:rPr sz="1200" spc="60" dirty="0">
                <a:latin typeface="Cambria"/>
                <a:cs typeface="Cambria"/>
              </a:rPr>
              <a:t>monitoring by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40" dirty="0">
                <a:latin typeface="Cambria"/>
                <a:cs typeface="Cambria"/>
              </a:rPr>
              <a:t>CPU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0" dirty="0">
                <a:latin typeface="Cambria"/>
                <a:cs typeface="Cambria"/>
              </a:rPr>
              <a:t>peripheral 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devices.</a:t>
            </a:r>
            <a:endParaRPr sz="1200">
              <a:latin typeface="Cambria"/>
              <a:cs typeface="Cambria"/>
            </a:endParaRPr>
          </a:p>
          <a:p>
            <a:pPr marL="12700" algn="just">
              <a:lnSpc>
                <a:spcPts val="1345"/>
              </a:lnSpc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requires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three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instructions: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sz="1200" spc="80" dirty="0">
                <a:latin typeface="Cambria"/>
                <a:cs typeface="Cambria"/>
              </a:rPr>
              <a:t>Read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status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register.</a:t>
            </a:r>
            <a:endParaRPr sz="1200">
              <a:latin typeface="Cambria"/>
              <a:cs typeface="Cambria"/>
            </a:endParaRPr>
          </a:p>
          <a:p>
            <a:pPr marL="469265" marR="5080" indent="-228600">
              <a:lnSpc>
                <a:spcPts val="1410"/>
              </a:lnSpc>
              <a:spcBef>
                <a:spcPts val="50"/>
              </a:spcBef>
              <a:buAutoNum type="arabicPeriod"/>
              <a:tabLst>
                <a:tab pos="469900" algn="l"/>
              </a:tabLst>
            </a:pPr>
            <a:r>
              <a:rPr sz="1200" spc="114" dirty="0">
                <a:latin typeface="Cambria"/>
                <a:cs typeface="Cambria"/>
              </a:rPr>
              <a:t>Check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status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flag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bit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branch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to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step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if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not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set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step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3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if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set.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ts val="1370"/>
              </a:lnSpc>
              <a:buAutoNum type="arabicPeriod"/>
              <a:tabLst>
                <a:tab pos="469900" algn="l"/>
              </a:tabLst>
            </a:pPr>
            <a:r>
              <a:rPr sz="1200" spc="80" dirty="0">
                <a:latin typeface="Cambria"/>
                <a:cs typeface="Cambria"/>
              </a:rPr>
              <a:t>Read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register.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8180069"/>
            <a:ext cx="5970270" cy="12827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 algn="just">
              <a:lnSpc>
                <a:spcPct val="97800"/>
              </a:lnSpc>
              <a:spcBef>
                <a:spcPts val="130"/>
              </a:spcBef>
            </a:pPr>
            <a:r>
              <a:rPr sz="1200" b="1" spc="50" dirty="0">
                <a:latin typeface="Cambria"/>
                <a:cs typeface="Cambria"/>
              </a:rPr>
              <a:t>Drawback</a:t>
            </a:r>
            <a:r>
              <a:rPr sz="1200" b="1" spc="5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65" dirty="0">
                <a:latin typeface="Cambria"/>
                <a:cs typeface="Cambria"/>
              </a:rPr>
              <a:t> </a:t>
            </a:r>
            <a:r>
              <a:rPr sz="1200" b="1" spc="90" dirty="0">
                <a:latin typeface="Cambria"/>
                <a:cs typeface="Cambria"/>
              </a:rPr>
              <a:t>the</a:t>
            </a:r>
            <a:r>
              <a:rPr sz="1200" b="1" spc="95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Programmed</a:t>
            </a:r>
            <a:r>
              <a:rPr sz="1200" b="1" spc="60" dirty="0">
                <a:latin typeface="Cambria"/>
                <a:cs typeface="Cambria"/>
              </a:rPr>
              <a:t> </a:t>
            </a:r>
            <a:r>
              <a:rPr sz="1200" b="1" spc="90" dirty="0">
                <a:latin typeface="Cambria"/>
                <a:cs typeface="Cambria"/>
              </a:rPr>
              <a:t>I/O:</a:t>
            </a:r>
            <a:r>
              <a:rPr sz="1200" b="1" spc="9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main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drawback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70" dirty="0">
                <a:latin typeface="Cambria"/>
                <a:cs typeface="Cambria"/>
              </a:rPr>
              <a:t>the  </a:t>
            </a:r>
            <a:r>
              <a:rPr sz="1200" spc="60" dirty="0">
                <a:latin typeface="Cambria"/>
                <a:cs typeface="Cambria"/>
              </a:rPr>
              <a:t>Program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Initiated </a:t>
            </a:r>
            <a:r>
              <a:rPr sz="1200" spc="110" dirty="0">
                <a:latin typeface="Cambria"/>
                <a:cs typeface="Cambria"/>
              </a:rPr>
              <a:t>I/O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was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that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140" dirty="0">
                <a:solidFill>
                  <a:srgbClr val="C00000"/>
                </a:solidFill>
                <a:latin typeface="Cambria"/>
                <a:cs typeface="Cambria"/>
              </a:rPr>
              <a:t>CPU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has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to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monitor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units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all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times when the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program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is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executing. </a:t>
            </a:r>
            <a:r>
              <a:rPr sz="1200" spc="100" dirty="0">
                <a:latin typeface="Cambria"/>
                <a:cs typeface="Cambria"/>
              </a:rPr>
              <a:t>Thus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40" dirty="0">
                <a:latin typeface="Cambria"/>
                <a:cs typeface="Cambria"/>
              </a:rPr>
              <a:t>CPU </a:t>
            </a:r>
            <a:r>
              <a:rPr sz="1200" spc="80" dirty="0">
                <a:latin typeface="Cambria"/>
                <a:cs typeface="Cambria"/>
              </a:rPr>
              <a:t>stays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0" dirty="0">
                <a:latin typeface="Cambria"/>
                <a:cs typeface="Cambria"/>
              </a:rPr>
              <a:t>program </a:t>
            </a:r>
            <a:r>
              <a:rPr sz="1200" spc="45" dirty="0">
                <a:latin typeface="Cambria"/>
                <a:cs typeface="Cambria"/>
              </a:rPr>
              <a:t>loop </a:t>
            </a:r>
            <a:r>
              <a:rPr sz="1200" spc="70" dirty="0">
                <a:latin typeface="Cambria"/>
                <a:cs typeface="Cambria"/>
              </a:rPr>
              <a:t>until the </a:t>
            </a:r>
            <a:r>
              <a:rPr sz="1200" spc="110" dirty="0">
                <a:latin typeface="Cambria"/>
                <a:cs typeface="Cambria"/>
              </a:rPr>
              <a:t>I/O </a:t>
            </a:r>
            <a:r>
              <a:rPr sz="1200" spc="80" dirty="0">
                <a:latin typeface="Cambria"/>
                <a:cs typeface="Cambria"/>
              </a:rPr>
              <a:t>unit 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indicates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ready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70" dirty="0">
                <a:latin typeface="Cambria"/>
                <a:cs typeface="Cambria"/>
              </a:rPr>
              <a:t>transfer.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This  is 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0" dirty="0">
                <a:latin typeface="Cambria"/>
                <a:cs typeface="Cambria"/>
              </a:rPr>
              <a:t>time  </a:t>
            </a:r>
            <a:r>
              <a:rPr sz="1200" spc="90" dirty="0">
                <a:latin typeface="Cambria"/>
                <a:cs typeface="Cambria"/>
              </a:rPr>
              <a:t>consuming </a:t>
            </a:r>
            <a:r>
              <a:rPr sz="1200" spc="65" dirty="0">
                <a:latin typeface="Cambria"/>
                <a:cs typeface="Cambria"/>
              </a:rPr>
              <a:t>process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40" dirty="0">
                <a:latin typeface="Cambria"/>
                <a:cs typeface="Cambria"/>
              </a:rPr>
              <a:t>CPU </a:t>
            </a:r>
            <a:r>
              <a:rPr sz="1200" spc="60" dirty="0">
                <a:latin typeface="Cambria"/>
                <a:cs typeface="Cambria"/>
              </a:rPr>
              <a:t>time </a:t>
            </a:r>
            <a:r>
              <a:rPr sz="1200" spc="70" dirty="0">
                <a:latin typeface="Cambria"/>
                <a:cs typeface="Cambria"/>
              </a:rPr>
              <a:t>is </a:t>
            </a:r>
            <a:r>
              <a:rPr sz="1200" spc="65" dirty="0">
                <a:latin typeface="Cambria"/>
                <a:cs typeface="Cambria"/>
              </a:rPr>
              <a:t>wasted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35" dirty="0">
                <a:latin typeface="Cambria"/>
                <a:cs typeface="Cambria"/>
              </a:rPr>
              <a:t>lot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65" dirty="0">
                <a:latin typeface="Cambria"/>
                <a:cs typeface="Cambria"/>
              </a:rPr>
              <a:t>keeping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40" dirty="0">
                <a:latin typeface="Cambria"/>
                <a:cs typeface="Cambria"/>
              </a:rPr>
              <a:t>eye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the </a:t>
            </a:r>
            <a:r>
              <a:rPr sz="1200" spc="70" dirty="0">
                <a:latin typeface="Cambria"/>
                <a:cs typeface="Cambria"/>
              </a:rPr>
              <a:t>execution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program.</a:t>
            </a:r>
            <a:endParaRPr sz="1200">
              <a:latin typeface="Cambria"/>
              <a:cs typeface="Cambria"/>
            </a:endParaRPr>
          </a:p>
          <a:p>
            <a:pPr marL="12700" algn="just">
              <a:lnSpc>
                <a:spcPts val="1415"/>
              </a:lnSpc>
            </a:pPr>
            <a:r>
              <a:rPr sz="1200" spc="25" dirty="0">
                <a:latin typeface="Cambria"/>
                <a:cs typeface="Cambria"/>
              </a:rPr>
              <a:t>To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remove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this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problem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Interrupt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facility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special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commands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used.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5747765"/>
            <a:ext cx="5753100" cy="24528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499364"/>
            <a:ext cx="5972175" cy="5528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430"/>
              </a:lnSpc>
              <a:spcBef>
                <a:spcPts val="100"/>
              </a:spcBef>
            </a:pPr>
            <a:r>
              <a:rPr sz="1200" b="1" spc="60" dirty="0">
                <a:latin typeface="Cambria"/>
                <a:cs typeface="Cambria"/>
              </a:rPr>
              <a:t>Interrupt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Initiated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90" dirty="0">
                <a:latin typeface="Cambria"/>
                <a:cs typeface="Cambria"/>
              </a:rPr>
              <a:t>I/O:</a:t>
            </a:r>
            <a:endParaRPr sz="1200">
              <a:latin typeface="Cambria"/>
              <a:cs typeface="Cambria"/>
            </a:endParaRPr>
          </a:p>
          <a:p>
            <a:pPr marL="12700" marR="7620" indent="913765" algn="just">
              <a:lnSpc>
                <a:spcPct val="97800"/>
              </a:lnSpc>
              <a:spcBef>
                <a:spcPts val="20"/>
              </a:spcBef>
            </a:pPr>
            <a:r>
              <a:rPr sz="1200" spc="75" dirty="0">
                <a:latin typeface="Cambria"/>
                <a:cs typeface="Cambria"/>
              </a:rPr>
              <a:t>In this </a:t>
            </a:r>
            <a:r>
              <a:rPr sz="1200" spc="85" dirty="0">
                <a:latin typeface="Cambria"/>
                <a:cs typeface="Cambria"/>
              </a:rPr>
              <a:t>method,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an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interrupt 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command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is 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used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to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inform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device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about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start 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and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end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transfer. </a:t>
            </a:r>
            <a:r>
              <a:rPr sz="1200" spc="75" dirty="0">
                <a:latin typeface="Cambria"/>
                <a:cs typeface="Cambria"/>
              </a:rPr>
              <a:t>In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meantime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40" dirty="0">
                <a:latin typeface="Cambria"/>
                <a:cs typeface="Cambria"/>
              </a:rPr>
              <a:t>CPU </a:t>
            </a:r>
            <a:r>
              <a:rPr sz="1200" spc="75" dirty="0">
                <a:latin typeface="Cambria"/>
                <a:cs typeface="Cambria"/>
              </a:rPr>
              <a:t>executes </a:t>
            </a:r>
            <a:r>
              <a:rPr sz="1200" spc="50" dirty="0">
                <a:latin typeface="Cambria"/>
                <a:cs typeface="Cambria"/>
              </a:rPr>
              <a:t>other 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program.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When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interface</a:t>
            </a:r>
            <a:r>
              <a:rPr sz="1200" spc="60" dirty="0">
                <a:latin typeface="Cambria"/>
                <a:cs typeface="Cambria"/>
              </a:rPr>
              <a:t> determines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device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ready  </a:t>
            </a:r>
            <a:r>
              <a:rPr sz="1200" spc="25" dirty="0">
                <a:latin typeface="Cambria"/>
                <a:cs typeface="Cambria"/>
              </a:rPr>
              <a:t>for 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generates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Interrupt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Request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sends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computer.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200">
              <a:latin typeface="Cambria"/>
              <a:cs typeface="Cambria"/>
            </a:endParaRPr>
          </a:p>
          <a:p>
            <a:pPr marL="12700" marR="5080" indent="913765" algn="just">
              <a:lnSpc>
                <a:spcPct val="97800"/>
              </a:lnSpc>
              <a:spcBef>
                <a:spcPts val="5"/>
              </a:spcBef>
            </a:pPr>
            <a:r>
              <a:rPr sz="1200" spc="80" dirty="0">
                <a:latin typeface="Cambria"/>
                <a:cs typeface="Cambria"/>
              </a:rPr>
              <a:t>When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40" dirty="0">
                <a:latin typeface="Cambria"/>
                <a:cs typeface="Cambria"/>
              </a:rPr>
              <a:t>CPU </a:t>
            </a:r>
            <a:r>
              <a:rPr sz="1200" spc="45" dirty="0">
                <a:latin typeface="Cambria"/>
                <a:cs typeface="Cambria"/>
              </a:rPr>
              <a:t>receives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120" dirty="0">
                <a:latin typeface="Cambria"/>
                <a:cs typeface="Cambria"/>
              </a:rPr>
              <a:t>such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signal,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temporarily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stops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execution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program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85" dirty="0">
                <a:latin typeface="Cambria"/>
                <a:cs typeface="Cambria"/>
              </a:rPr>
              <a:t>branches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50" dirty="0">
                <a:latin typeface="Cambria"/>
                <a:cs typeface="Cambria"/>
              </a:rPr>
              <a:t>service </a:t>
            </a:r>
            <a:r>
              <a:rPr sz="1200" spc="60" dirty="0">
                <a:latin typeface="Cambria"/>
                <a:cs typeface="Cambria"/>
              </a:rPr>
              <a:t>program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70" dirty="0">
                <a:latin typeface="Cambria"/>
                <a:cs typeface="Cambria"/>
              </a:rPr>
              <a:t>process the </a:t>
            </a:r>
            <a:r>
              <a:rPr sz="1200" spc="105" dirty="0">
                <a:latin typeface="Cambria"/>
                <a:cs typeface="Cambria"/>
              </a:rPr>
              <a:t>I/O 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45" dirty="0">
                <a:latin typeface="Cambria"/>
                <a:cs typeface="Cambria"/>
              </a:rPr>
              <a:t>after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completing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returns </a:t>
            </a:r>
            <a:r>
              <a:rPr sz="1200" spc="95" dirty="0">
                <a:latin typeface="Cambria"/>
                <a:cs typeface="Cambria"/>
              </a:rPr>
              <a:t>back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task, </a:t>
            </a:r>
            <a:r>
              <a:rPr sz="1200" spc="70" dirty="0">
                <a:latin typeface="Cambria"/>
                <a:cs typeface="Cambria"/>
              </a:rPr>
              <a:t>what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was </a:t>
            </a:r>
            <a:r>
              <a:rPr sz="1200" spc="45" dirty="0">
                <a:latin typeface="Cambria"/>
                <a:cs typeface="Cambria"/>
              </a:rPr>
              <a:t>originally 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performing.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ts val="1390"/>
              </a:lnSpc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140" dirty="0">
                <a:latin typeface="Cambria"/>
                <a:cs typeface="Cambria"/>
              </a:rPr>
              <a:t>CPU</a:t>
            </a:r>
            <a:r>
              <a:rPr sz="1200" spc="290" dirty="0"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001F5F"/>
                </a:solidFill>
                <a:latin typeface="Cambria"/>
                <a:cs typeface="Cambria"/>
              </a:rPr>
              <a:t>responds</a:t>
            </a:r>
            <a:r>
              <a:rPr sz="1200" spc="29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001F5F"/>
                </a:solidFill>
                <a:latin typeface="Cambria"/>
                <a:cs typeface="Cambria"/>
              </a:rPr>
              <a:t>to</a:t>
            </a:r>
            <a:r>
              <a:rPr sz="1200" spc="29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001F5F"/>
                </a:solidFill>
                <a:latin typeface="Cambria"/>
                <a:cs typeface="Cambria"/>
              </a:rPr>
              <a:t>the</a:t>
            </a:r>
            <a:r>
              <a:rPr sz="1200" spc="28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001F5F"/>
                </a:solidFill>
                <a:latin typeface="Cambria"/>
                <a:cs typeface="Cambria"/>
              </a:rPr>
              <a:t>interrupt</a:t>
            </a:r>
            <a:r>
              <a:rPr sz="1200" spc="29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001F5F"/>
                </a:solidFill>
                <a:latin typeface="Cambria"/>
                <a:cs typeface="Cambria"/>
              </a:rPr>
              <a:t>signal</a:t>
            </a:r>
            <a:r>
              <a:rPr sz="1200" spc="29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001F5F"/>
                </a:solidFill>
                <a:latin typeface="Cambria"/>
                <a:cs typeface="Cambria"/>
              </a:rPr>
              <a:t>by</a:t>
            </a:r>
            <a:r>
              <a:rPr sz="1200" spc="29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001F5F"/>
                </a:solidFill>
                <a:latin typeface="Cambria"/>
                <a:cs typeface="Cambria"/>
              </a:rPr>
              <a:t>storing</a:t>
            </a:r>
            <a:r>
              <a:rPr sz="1200" spc="29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001F5F"/>
                </a:solidFill>
                <a:latin typeface="Cambria"/>
                <a:cs typeface="Cambria"/>
              </a:rPr>
              <a:t>the</a:t>
            </a:r>
            <a:r>
              <a:rPr sz="1200" spc="27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001F5F"/>
                </a:solidFill>
                <a:latin typeface="Cambria"/>
                <a:cs typeface="Cambria"/>
              </a:rPr>
              <a:t>return</a:t>
            </a:r>
            <a:r>
              <a:rPr sz="1200" spc="29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001F5F"/>
                </a:solidFill>
                <a:latin typeface="Cambria"/>
                <a:cs typeface="Cambria"/>
              </a:rPr>
              <a:t>address</a:t>
            </a:r>
            <a:r>
              <a:rPr sz="1200" spc="29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001F5F"/>
                </a:solidFill>
                <a:latin typeface="Cambria"/>
                <a:cs typeface="Cambria"/>
              </a:rPr>
              <a:t>from</a:t>
            </a:r>
            <a:endParaRPr sz="1200">
              <a:latin typeface="Cambria"/>
              <a:cs typeface="Cambria"/>
            </a:endParaRPr>
          </a:p>
          <a:p>
            <a:pPr marL="12700" marR="9525">
              <a:lnSpc>
                <a:spcPts val="1400"/>
              </a:lnSpc>
              <a:spcBef>
                <a:spcPts val="65"/>
              </a:spcBef>
            </a:pPr>
            <a:r>
              <a:rPr sz="1200" spc="70" dirty="0">
                <a:solidFill>
                  <a:srgbClr val="001F5F"/>
                </a:solidFill>
                <a:latin typeface="Cambria"/>
                <a:cs typeface="Cambria"/>
              </a:rPr>
              <a:t>the</a:t>
            </a:r>
            <a:r>
              <a:rPr sz="1200" spc="10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001F5F"/>
                </a:solidFill>
                <a:latin typeface="Cambria"/>
                <a:cs typeface="Cambria"/>
              </a:rPr>
              <a:t>program</a:t>
            </a:r>
            <a:r>
              <a:rPr sz="1200" spc="10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001F5F"/>
                </a:solidFill>
                <a:latin typeface="Cambria"/>
                <a:cs typeface="Cambria"/>
              </a:rPr>
              <a:t>counter</a:t>
            </a:r>
            <a:r>
              <a:rPr sz="1200" spc="9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001F5F"/>
                </a:solidFill>
                <a:latin typeface="Cambria"/>
                <a:cs typeface="Cambria"/>
              </a:rPr>
              <a:t>into</a:t>
            </a:r>
            <a:r>
              <a:rPr sz="1200" spc="110" dirty="0">
                <a:solidFill>
                  <a:srgbClr val="001F5F"/>
                </a:solidFill>
                <a:latin typeface="Cambria"/>
                <a:cs typeface="Cambria"/>
              </a:rPr>
              <a:t> a</a:t>
            </a:r>
            <a:r>
              <a:rPr sz="1200" spc="42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001F5F"/>
                </a:solidFill>
                <a:latin typeface="Cambria"/>
                <a:cs typeface="Cambria"/>
              </a:rPr>
              <a:t>memory</a:t>
            </a:r>
            <a:r>
              <a:rPr sz="1200" spc="10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95" dirty="0">
                <a:solidFill>
                  <a:srgbClr val="001F5F"/>
                </a:solidFill>
                <a:latin typeface="Cambria"/>
                <a:cs typeface="Cambria"/>
              </a:rPr>
              <a:t>stack</a:t>
            </a:r>
            <a:r>
              <a:rPr sz="1200" spc="43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001F5F"/>
                </a:solidFill>
                <a:latin typeface="Cambria"/>
                <a:cs typeface="Cambria"/>
              </a:rPr>
              <a:t>and</a:t>
            </a:r>
            <a:r>
              <a:rPr sz="1200" spc="43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001F5F"/>
                </a:solidFill>
                <a:latin typeface="Cambria"/>
                <a:cs typeface="Cambria"/>
              </a:rPr>
              <a:t>then</a:t>
            </a:r>
            <a:r>
              <a:rPr sz="1200" spc="43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001F5F"/>
                </a:solidFill>
                <a:latin typeface="Cambria"/>
                <a:cs typeface="Cambria"/>
              </a:rPr>
              <a:t>control</a:t>
            </a:r>
            <a:r>
              <a:rPr sz="1200" spc="11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001F5F"/>
                </a:solidFill>
                <a:latin typeface="Cambria"/>
                <a:cs typeface="Cambria"/>
              </a:rPr>
              <a:t>branches</a:t>
            </a:r>
            <a:r>
              <a:rPr sz="1200" spc="42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001F5F"/>
                </a:solidFill>
                <a:latin typeface="Cambria"/>
                <a:cs typeface="Cambria"/>
              </a:rPr>
              <a:t>to</a:t>
            </a:r>
            <a:r>
              <a:rPr sz="1200" spc="12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001F5F"/>
                </a:solidFill>
                <a:latin typeface="Cambria"/>
                <a:cs typeface="Cambria"/>
              </a:rPr>
              <a:t>a </a:t>
            </a:r>
            <a:r>
              <a:rPr sz="1200" spc="-25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001F5F"/>
                </a:solidFill>
                <a:latin typeface="Cambria"/>
                <a:cs typeface="Cambria"/>
              </a:rPr>
              <a:t>service</a:t>
            </a:r>
            <a:r>
              <a:rPr sz="1200" spc="11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001F5F"/>
                </a:solidFill>
                <a:latin typeface="Cambria"/>
                <a:cs typeface="Cambria"/>
              </a:rPr>
              <a:t>routine</a:t>
            </a:r>
            <a:r>
              <a:rPr sz="1200" spc="114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001F5F"/>
                </a:solidFill>
                <a:latin typeface="Cambria"/>
                <a:cs typeface="Cambria"/>
              </a:rPr>
              <a:t>that</a:t>
            </a:r>
            <a:r>
              <a:rPr sz="1200" spc="1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001F5F"/>
                </a:solidFill>
                <a:latin typeface="Cambria"/>
                <a:cs typeface="Cambria"/>
              </a:rPr>
              <a:t>processes</a:t>
            </a:r>
            <a:r>
              <a:rPr sz="1200" spc="114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001F5F"/>
                </a:solidFill>
                <a:latin typeface="Cambria"/>
                <a:cs typeface="Cambria"/>
              </a:rPr>
              <a:t>the</a:t>
            </a:r>
            <a:r>
              <a:rPr sz="1200" spc="1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001F5F"/>
                </a:solidFill>
                <a:latin typeface="Cambria"/>
                <a:cs typeface="Cambria"/>
              </a:rPr>
              <a:t>required</a:t>
            </a:r>
            <a:r>
              <a:rPr sz="1200" spc="114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001F5F"/>
                </a:solidFill>
                <a:latin typeface="Cambria"/>
                <a:cs typeface="Cambria"/>
              </a:rPr>
              <a:t>I/O</a:t>
            </a:r>
            <a:r>
              <a:rPr sz="1200" spc="114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001F5F"/>
                </a:solidFill>
                <a:latin typeface="Cambria"/>
                <a:cs typeface="Cambria"/>
              </a:rPr>
              <a:t>transfer.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ts val="1360"/>
              </a:lnSpc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way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processor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chooses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branch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the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service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routine</a:t>
            </a:r>
            <a:endParaRPr sz="1200">
              <a:latin typeface="Cambria"/>
              <a:cs typeface="Cambria"/>
            </a:endParaRPr>
          </a:p>
          <a:p>
            <a:pPr marL="12700" marR="8255">
              <a:lnSpc>
                <a:spcPts val="1400"/>
              </a:lnSpc>
              <a:spcBef>
                <a:spcPts val="70"/>
              </a:spcBef>
            </a:pPr>
            <a:r>
              <a:rPr sz="1200" spc="55" dirty="0">
                <a:latin typeface="Cambria"/>
                <a:cs typeface="Cambria"/>
              </a:rPr>
              <a:t>varies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one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unit</a:t>
            </a:r>
            <a:r>
              <a:rPr sz="1200" spc="21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another.</a:t>
            </a:r>
            <a:r>
              <a:rPr sz="1200" spc="21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principle,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there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methods</a:t>
            </a:r>
            <a:r>
              <a:rPr sz="1200" spc="21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accomplishing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this:</a:t>
            </a:r>
            <a:endParaRPr sz="1200">
              <a:latin typeface="Cambria"/>
              <a:cs typeface="Cambria"/>
            </a:endParaRPr>
          </a:p>
          <a:p>
            <a:pPr marL="469265" marR="7620" indent="-228600">
              <a:lnSpc>
                <a:spcPts val="1400"/>
              </a:lnSpc>
              <a:spcBef>
                <a:spcPts val="295"/>
              </a:spcBef>
              <a:buSzPct val="116666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65" dirty="0">
                <a:latin typeface="Cambria"/>
                <a:cs typeface="Cambria"/>
              </a:rPr>
              <a:t>Vectored</a:t>
            </a:r>
            <a:r>
              <a:rPr sz="1200" b="1" spc="32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interrupt:</a:t>
            </a:r>
            <a:r>
              <a:rPr sz="1200" b="1" spc="2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</a:t>
            </a:r>
            <a:r>
              <a:rPr sz="1200" spc="28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28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vectored</a:t>
            </a:r>
            <a:r>
              <a:rPr sz="1200" spc="2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interrupt,</a:t>
            </a:r>
            <a:r>
              <a:rPr sz="1200" spc="2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8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source</a:t>
            </a:r>
            <a:r>
              <a:rPr sz="1200" spc="28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29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interrupts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supplies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branch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information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computer.</a:t>
            </a:r>
            <a:endParaRPr sz="1200">
              <a:latin typeface="Cambria"/>
              <a:cs typeface="Cambria"/>
            </a:endParaRPr>
          </a:p>
          <a:p>
            <a:pPr marL="469265" marR="8255" indent="-228600">
              <a:lnSpc>
                <a:spcPts val="1420"/>
              </a:lnSpc>
              <a:spcBef>
                <a:spcPts val="270"/>
              </a:spcBef>
              <a:buSzPct val="116666"/>
              <a:buFont typeface="Symbol"/>
              <a:buChar char=""/>
              <a:tabLst>
                <a:tab pos="469265" algn="l"/>
                <a:tab pos="469900" algn="l"/>
                <a:tab pos="909955" algn="l"/>
                <a:tab pos="1727835" algn="l"/>
                <a:tab pos="2635250" algn="l"/>
              </a:tabLst>
            </a:pPr>
            <a:r>
              <a:rPr sz="1200" b="1" spc="75" dirty="0">
                <a:latin typeface="Cambria"/>
                <a:cs typeface="Cambria"/>
              </a:rPr>
              <a:t>Non	</a:t>
            </a:r>
            <a:r>
              <a:rPr sz="1200" b="1" spc="65" dirty="0">
                <a:latin typeface="Cambria"/>
                <a:cs typeface="Cambria"/>
              </a:rPr>
              <a:t>vectored	</a:t>
            </a:r>
            <a:r>
              <a:rPr sz="1200" b="1" spc="60" dirty="0">
                <a:latin typeface="Cambria"/>
                <a:cs typeface="Cambria"/>
              </a:rPr>
              <a:t>interrupt:	</a:t>
            </a:r>
            <a:r>
              <a:rPr sz="1200" spc="75" dirty="0">
                <a:latin typeface="Cambria"/>
                <a:cs typeface="Cambria"/>
              </a:rPr>
              <a:t>In</a:t>
            </a:r>
            <a:r>
              <a:rPr sz="1200" spc="36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non-vectored</a:t>
            </a:r>
            <a:r>
              <a:rPr sz="1200" spc="3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interrupt,</a:t>
            </a:r>
            <a:r>
              <a:rPr sz="1200" spc="3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36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branch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assigned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fixed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location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memory.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Cambria"/>
              <a:cs typeface="Cambria"/>
            </a:endParaRPr>
          </a:p>
          <a:p>
            <a:pPr marL="12700" algn="just">
              <a:lnSpc>
                <a:spcPts val="1670"/>
              </a:lnSpc>
            </a:pPr>
            <a:r>
              <a:rPr sz="1400" b="1" spc="85" dirty="0">
                <a:latin typeface="Cambria"/>
                <a:cs typeface="Cambria"/>
              </a:rPr>
              <a:t>Direct</a:t>
            </a:r>
            <a:r>
              <a:rPr sz="1400" b="1" spc="135" dirty="0">
                <a:latin typeface="Cambria"/>
                <a:cs typeface="Cambria"/>
              </a:rPr>
              <a:t> </a:t>
            </a:r>
            <a:r>
              <a:rPr sz="1400" b="1" spc="90" dirty="0">
                <a:latin typeface="Cambria"/>
                <a:cs typeface="Cambria"/>
              </a:rPr>
              <a:t>Memory</a:t>
            </a:r>
            <a:r>
              <a:rPr sz="1400" b="1" spc="135" dirty="0">
                <a:latin typeface="Cambria"/>
                <a:cs typeface="Cambria"/>
              </a:rPr>
              <a:t> </a:t>
            </a:r>
            <a:r>
              <a:rPr sz="1400" b="1" spc="100" dirty="0">
                <a:latin typeface="Cambria"/>
                <a:cs typeface="Cambria"/>
              </a:rPr>
              <a:t>Access:</a:t>
            </a:r>
            <a:endParaRPr sz="1400">
              <a:latin typeface="Cambria"/>
              <a:cs typeface="Cambria"/>
            </a:endParaRPr>
          </a:p>
          <a:p>
            <a:pPr marL="12700" marR="8890" indent="900430" algn="just">
              <a:lnSpc>
                <a:spcPts val="1400"/>
              </a:lnSpc>
              <a:spcBef>
                <a:spcPts val="70"/>
              </a:spcBef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60" dirty="0">
                <a:latin typeface="Cambria"/>
                <a:cs typeface="Cambria"/>
              </a:rPr>
              <a:t>transfer </a:t>
            </a:r>
            <a:r>
              <a:rPr sz="1200" spc="50" dirty="0">
                <a:latin typeface="Cambria"/>
                <a:cs typeface="Cambria"/>
              </a:rPr>
              <a:t>between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70" dirty="0">
                <a:latin typeface="Cambria"/>
                <a:cs typeface="Cambria"/>
              </a:rPr>
              <a:t>fast </a:t>
            </a:r>
            <a:r>
              <a:rPr sz="1200" spc="55" dirty="0">
                <a:latin typeface="Cambria"/>
                <a:cs typeface="Cambria"/>
              </a:rPr>
              <a:t>storage </a:t>
            </a:r>
            <a:r>
              <a:rPr sz="1200" spc="75" dirty="0">
                <a:latin typeface="Cambria"/>
                <a:cs typeface="Cambria"/>
              </a:rPr>
              <a:t>media </a:t>
            </a:r>
            <a:r>
              <a:rPr sz="1200" spc="120" dirty="0">
                <a:latin typeface="Cambria"/>
                <a:cs typeface="Cambria"/>
              </a:rPr>
              <a:t>such </a:t>
            </a:r>
            <a:r>
              <a:rPr sz="1200" spc="105" dirty="0">
                <a:latin typeface="Cambria"/>
                <a:cs typeface="Cambria"/>
              </a:rPr>
              <a:t>as </a:t>
            </a:r>
            <a:r>
              <a:rPr sz="1200" spc="70" dirty="0">
                <a:latin typeface="Cambria"/>
                <a:cs typeface="Cambria"/>
              </a:rPr>
              <a:t>magnetic </a:t>
            </a:r>
            <a:r>
              <a:rPr sz="1200" spc="75" dirty="0">
                <a:latin typeface="Cambria"/>
                <a:cs typeface="Cambria"/>
              </a:rPr>
              <a:t> disk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unit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limited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speed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40" dirty="0">
                <a:latin typeface="Cambria"/>
                <a:cs typeface="Cambria"/>
              </a:rPr>
              <a:t>CPU.</a:t>
            </a:r>
            <a:endParaRPr sz="1200">
              <a:latin typeface="Cambria"/>
              <a:cs typeface="Cambria"/>
            </a:endParaRPr>
          </a:p>
          <a:p>
            <a:pPr marL="12700" marR="7620" indent="900430" algn="just">
              <a:lnSpc>
                <a:spcPts val="1410"/>
              </a:lnSpc>
              <a:spcBef>
                <a:spcPts val="15"/>
              </a:spcBef>
            </a:pPr>
            <a:r>
              <a:rPr sz="1200" spc="100" dirty="0">
                <a:latin typeface="Cambria"/>
                <a:cs typeface="Cambria"/>
              </a:rPr>
              <a:t>Thus </a:t>
            </a:r>
            <a:r>
              <a:rPr sz="1200" spc="20" dirty="0">
                <a:latin typeface="Cambria"/>
                <a:cs typeface="Cambria"/>
              </a:rPr>
              <a:t>we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35" dirty="0">
                <a:latin typeface="Cambria"/>
                <a:cs typeface="Cambria"/>
              </a:rPr>
              <a:t>allow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peripherals </a:t>
            </a:r>
            <a:r>
              <a:rPr sz="1200" spc="45" dirty="0">
                <a:latin typeface="Cambria"/>
                <a:cs typeface="Cambria"/>
              </a:rPr>
              <a:t>directly </a:t>
            </a:r>
            <a:r>
              <a:rPr sz="1200" spc="85" dirty="0">
                <a:latin typeface="Cambria"/>
                <a:cs typeface="Cambria"/>
              </a:rPr>
              <a:t>communicate </a:t>
            </a:r>
            <a:r>
              <a:rPr sz="1200" spc="50" dirty="0">
                <a:latin typeface="Cambria"/>
                <a:cs typeface="Cambria"/>
              </a:rPr>
              <a:t>with </a:t>
            </a:r>
            <a:r>
              <a:rPr sz="1200" spc="90" dirty="0">
                <a:latin typeface="Cambria"/>
                <a:cs typeface="Cambria"/>
              </a:rPr>
              <a:t>each 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other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using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buses,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removing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intervention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40" dirty="0">
                <a:latin typeface="Cambria"/>
                <a:cs typeface="Cambria"/>
              </a:rPr>
              <a:t>CPU.</a:t>
            </a:r>
            <a:endParaRPr sz="1200">
              <a:latin typeface="Cambria"/>
              <a:cs typeface="Cambria"/>
            </a:endParaRPr>
          </a:p>
          <a:p>
            <a:pPr marL="913130" algn="just">
              <a:lnSpc>
                <a:spcPts val="1345"/>
              </a:lnSpc>
            </a:pPr>
            <a:r>
              <a:rPr sz="1200" spc="65" dirty="0">
                <a:latin typeface="Cambria"/>
                <a:cs typeface="Cambria"/>
              </a:rPr>
              <a:t>This</a:t>
            </a:r>
            <a:r>
              <a:rPr sz="1200" spc="37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type 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3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</a:t>
            </a:r>
            <a:r>
              <a:rPr sz="1200" spc="3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technique</a:t>
            </a:r>
            <a:r>
              <a:rPr sz="1200" spc="3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37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known</a:t>
            </a:r>
            <a:r>
              <a:rPr sz="1200" spc="37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370" dirty="0">
                <a:latin typeface="Cambria"/>
                <a:cs typeface="Cambria"/>
              </a:rPr>
              <a:t> </a:t>
            </a:r>
            <a:r>
              <a:rPr sz="1200" spc="114" dirty="0">
                <a:latin typeface="Cambria"/>
                <a:cs typeface="Cambria"/>
              </a:rPr>
              <a:t>DMA</a:t>
            </a:r>
            <a:r>
              <a:rPr sz="1200" spc="37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direct</a:t>
            </a:r>
            <a:endParaRPr sz="1200">
              <a:latin typeface="Cambria"/>
              <a:cs typeface="Cambria"/>
            </a:endParaRPr>
          </a:p>
          <a:p>
            <a:pPr marL="12700" marR="6985" algn="just">
              <a:lnSpc>
                <a:spcPct val="97900"/>
              </a:lnSpc>
              <a:spcBef>
                <a:spcPts val="20"/>
              </a:spcBef>
            </a:pP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90" dirty="0">
                <a:latin typeface="Cambria"/>
                <a:cs typeface="Cambria"/>
              </a:rPr>
              <a:t>access. 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During 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DMA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140" dirty="0">
                <a:solidFill>
                  <a:srgbClr val="C00000"/>
                </a:solidFill>
                <a:latin typeface="Cambria"/>
                <a:cs typeface="Cambria"/>
              </a:rPr>
              <a:t>CPU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is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idle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and </a:t>
            </a:r>
            <a:r>
              <a:rPr sz="1200" spc="35" dirty="0">
                <a:solidFill>
                  <a:srgbClr val="C00000"/>
                </a:solidFill>
                <a:latin typeface="Cambria"/>
                <a:cs typeface="Cambria"/>
              </a:rPr>
              <a:t>it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has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no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control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over</a:t>
            </a:r>
            <a:r>
              <a:rPr sz="1200" spc="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memory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buses.</a:t>
            </a:r>
            <a:r>
              <a:rPr sz="1200" spc="10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The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14" dirty="0">
                <a:latin typeface="Cambria"/>
                <a:cs typeface="Cambria"/>
              </a:rPr>
              <a:t>DMA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controller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takes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over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buses  </a:t>
            </a:r>
            <a:r>
              <a:rPr sz="1200" spc="40" dirty="0">
                <a:latin typeface="Cambria"/>
                <a:cs typeface="Cambria"/>
              </a:rPr>
              <a:t>to  </a:t>
            </a:r>
            <a:r>
              <a:rPr sz="1200" spc="90" dirty="0">
                <a:latin typeface="Cambria"/>
                <a:cs typeface="Cambria"/>
              </a:rPr>
              <a:t>manage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directly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between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I/O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devices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unit.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512</Words>
  <Application>Microsoft Office PowerPoint</Application>
  <PresentationFormat>Custom</PresentationFormat>
  <Paragraphs>35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Cambria</vt:lpstr>
      <vt:lpstr>Century Gothic</vt:lpstr>
      <vt:lpstr>Symbol</vt:lpstr>
      <vt:lpstr>Wingdings 3</vt:lpstr>
      <vt:lpstr>Wisp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ADEVEN</dc:creator>
  <cp:lastModifiedBy>hp</cp:lastModifiedBy>
  <cp:revision>1</cp:revision>
  <dcterms:created xsi:type="dcterms:W3CDTF">2022-07-26T08:32:35Z</dcterms:created>
  <dcterms:modified xsi:type="dcterms:W3CDTF">2022-07-26T08:37:18Z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2022-03-01T00:00:00Z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